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405" r:id="rId3"/>
    <p:sldId id="418" r:id="rId4"/>
    <p:sldId id="277" r:id="rId5"/>
    <p:sldId id="259" r:id="rId6"/>
    <p:sldId id="419" r:id="rId7"/>
    <p:sldId id="420" r:id="rId8"/>
    <p:sldId id="421" r:id="rId9"/>
    <p:sldId id="412" r:id="rId10"/>
    <p:sldId id="264" r:id="rId11"/>
    <p:sldId id="265" r:id="rId12"/>
    <p:sldId id="266" r:id="rId13"/>
    <p:sldId id="280" r:id="rId14"/>
    <p:sldId id="267" r:id="rId15"/>
    <p:sldId id="278" r:id="rId16"/>
    <p:sldId id="415" r:id="rId17"/>
    <p:sldId id="300" r:id="rId18"/>
    <p:sldId id="302" r:id="rId19"/>
    <p:sldId id="301" r:id="rId20"/>
    <p:sldId id="303" r:id="rId21"/>
    <p:sldId id="304" r:id="rId22"/>
    <p:sldId id="305" r:id="rId23"/>
    <p:sldId id="417" r:id="rId24"/>
    <p:sldId id="407" r:id="rId25"/>
    <p:sldId id="306" r:id="rId26"/>
    <p:sldId id="307" r:id="rId27"/>
    <p:sldId id="283" r:id="rId28"/>
    <p:sldId id="284" r:id="rId29"/>
    <p:sldId id="285" r:id="rId30"/>
    <p:sldId id="286" r:id="rId31"/>
    <p:sldId id="287" r:id="rId32"/>
    <p:sldId id="288" r:id="rId33"/>
    <p:sldId id="281" r:id="rId34"/>
    <p:sldId id="289" r:id="rId35"/>
    <p:sldId id="437" r:id="rId36"/>
    <p:sldId id="268" r:id="rId37"/>
    <p:sldId id="270" r:id="rId38"/>
    <p:sldId id="271" r:id="rId39"/>
    <p:sldId id="272" r:id="rId40"/>
    <p:sldId id="273" r:id="rId41"/>
    <p:sldId id="274" r:id="rId42"/>
    <p:sldId id="275" r:id="rId43"/>
    <p:sldId id="27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17"/>
    <p:restoredTop sz="94672"/>
  </p:normalViewPr>
  <p:slideViewPr>
    <p:cSldViewPr snapToGrid="0" snapToObjects="1">
      <p:cViewPr varScale="1">
        <p:scale>
          <a:sx n="123" d="100"/>
          <a:sy n="123" d="100"/>
        </p:scale>
        <p:origin x="19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D35B7-76CB-0E4C-A938-7603ACFB3A08}" type="datetimeFigureOut">
              <a:rPr lang="en-US" smtClean="0"/>
              <a:t>1/16/23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6E959-AD7A-1948-B310-F5C06E888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93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037F7-FABF-2047-8DCD-78543486E872}" type="datetime1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5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4FAF6-39DF-8B4B-8A88-B51BD7B1BAA4}" type="datetime1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6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C090C-91E2-1341-9012-E026D8E53731}" type="datetime1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5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200720-8DC2-5949-85B6-65728FE87AA4}" type="datetime1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09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7D3C2-FF2B-7F4C-B05D-0FC7CFDEA52E}" type="datetime1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9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D5724-18D7-B543-86B9-EADD4D7335B4}" type="datetime1">
              <a:rPr lang="en-US" smtClean="0"/>
              <a:t>1/16/23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89E9F-2D2F-A64E-A50C-831AF1BC5619}" type="datetime1">
              <a:rPr lang="en-US" smtClean="0"/>
              <a:t>1/16/23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28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1D50BD-A988-144A-848E-A6E337438591}" type="datetime1">
              <a:rPr lang="en-US" smtClean="0"/>
              <a:t>1/16/23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14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39258-F60D-4249-98B4-9C0C7D3E5127}" type="datetime1">
              <a:rPr lang="en-US" smtClean="0"/>
              <a:t>1/16/23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72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BD7EF-5FA2-C842-AF34-4A4FB2346A1F}" type="datetime1">
              <a:rPr lang="en-US" smtClean="0"/>
              <a:t>1/16/23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0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9E4316-C40C-EC42-A32F-E3BF4F424BF7}" type="datetime1">
              <a:rPr lang="en-US" smtClean="0"/>
              <a:t>1/16/23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3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BF016AF-8C68-9B45-A341-9AEEAC3C1319}" type="datetime1">
              <a:rPr lang="en-US" smtClean="0"/>
              <a:t>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3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NE 533 Spring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8DC86-8D0C-5248-92F6-59422A41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5C70-83DD-2948-8F1F-89413D6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ATR and HFIR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8388-418E-FD4B-9DAC-B51075DC9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610582" cy="999394"/>
          </a:xfrm>
        </p:spPr>
        <p:txBody>
          <a:bodyPr/>
          <a:lstStyle/>
          <a:p>
            <a:r>
              <a:rPr lang="en-US" dirty="0"/>
              <a:t>HFIR combines curved plates in concentric regions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5F54B-CDC4-EF48-91E7-23543AD964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888" y="3159889"/>
            <a:ext cx="3778451" cy="3538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3DF5F-C0FD-AF4C-A21B-410E1D4A0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67" y="3513929"/>
            <a:ext cx="3450654" cy="27287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ABE56E-589A-3E4A-B59E-B6788AA36CD0}"/>
              </a:ext>
            </a:extLst>
          </p:cNvPr>
          <p:cNvSpPr txBox="1">
            <a:spLocks/>
          </p:cNvSpPr>
          <p:nvPr/>
        </p:nvSpPr>
        <p:spPr bwMode="auto">
          <a:xfrm>
            <a:off x="7243823" y="2160495"/>
            <a:ext cx="4610582" cy="99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The ATR core is a unique curved design with plate type fuel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E43AD-951C-F74A-BA4A-07D7F5A3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503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1E57C-7B5D-4840-986C-763E622B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fuel designs employ some type of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49F0-F47A-8248-9883-BF1CA805F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22694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primary focus of the cladding is to separate the fuel from the coolant</a:t>
            </a:r>
          </a:p>
          <a:p>
            <a:pPr lvl="1"/>
            <a:r>
              <a:rPr lang="en-US" dirty="0"/>
              <a:t>Fuel contains radioactive fission products</a:t>
            </a:r>
          </a:p>
          <a:p>
            <a:pPr lvl="1"/>
            <a:r>
              <a:rPr lang="en-US" dirty="0"/>
              <a:t>Avoids corrosion of the fuel by the coolant</a:t>
            </a:r>
          </a:p>
          <a:p>
            <a:pPr lvl="1"/>
            <a:r>
              <a:rPr lang="en-US" dirty="0"/>
              <a:t>Keeps the fuel together, not blocking coolant flow</a:t>
            </a:r>
          </a:p>
          <a:p>
            <a:r>
              <a:rPr lang="en-US" dirty="0"/>
              <a:t>The cladding should be thin and have a high thermal conductivity, so it doesn’t trap any of the heat produced by the fuel</a:t>
            </a:r>
          </a:p>
          <a:p>
            <a:r>
              <a:rPr lang="en-US" dirty="0"/>
              <a:t>Cladding should also be neutron transparent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A1C8E-1060-5543-8BD3-2991F8E91C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763234">
            <a:off x="6956637" y="3532830"/>
            <a:ext cx="4964929" cy="14770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6E2BA-31EF-BD4E-9316-27BFE6CD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354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A01CA-9B0D-D04A-864F-9E1AEDCC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Fuel/Cladding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50BC0-FF7C-F54E-A584-E0A1410D2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011119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Fuel swells during reactor operation and the cladding creeps down around the fuel</a:t>
            </a:r>
          </a:p>
          <a:p>
            <a:r>
              <a:rPr lang="en-US" dirty="0"/>
              <a:t>To avoid/limit both chemical and mechanical interaction, the pellet radius is smaller that the inner radius of the cladding</a:t>
            </a:r>
          </a:p>
          <a:p>
            <a:r>
              <a:rPr lang="en-US" dirty="0"/>
              <a:t>In LWRs, the gap is filled with gas, significantly impacting the heat transport</a:t>
            </a:r>
          </a:p>
          <a:p>
            <a:r>
              <a:rPr lang="en-US" dirty="0"/>
              <a:t>In metal fuels, the gap is filled with liquid sodium, so there is little impact on the heat transport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4BD3F-62A0-F646-A4DD-8E42C96C0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684" y="2160495"/>
            <a:ext cx="4071716" cy="41480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27DC-7E5D-6F4F-8FE9-6A13BA8B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737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394A-0EF6-074E-B4CD-354C792A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Smear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F277-EED5-C649-A398-65DB21DA33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5517823" cy="3965670"/>
              </a:xfrm>
            </p:spPr>
            <p:txBody>
              <a:bodyPr/>
              <a:lstStyle/>
              <a:p>
                <a:r>
                  <a:rPr lang="en-US" dirty="0"/>
                  <a:t>Smear density is the ratio of fuel volume to total internal volume of the fuel element</a:t>
                </a:r>
              </a:p>
              <a:p>
                <a:r>
                  <a:rPr lang="en-US" dirty="0"/>
                  <a:t>Cylinder volume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Smear density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/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Smear density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/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Typical smear densities:</a:t>
                </a:r>
              </a:p>
              <a:p>
                <a:pPr lvl="1"/>
                <a:r>
                  <a:rPr lang="en-US" dirty="0"/>
                  <a:t>Oxides ~ 90+%</a:t>
                </a:r>
              </a:p>
              <a:p>
                <a:pPr lvl="1"/>
                <a:r>
                  <a:rPr lang="en-US" dirty="0"/>
                  <a:t>Metallic ~ 75%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F277-EED5-C649-A398-65DB21DA33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5517823" cy="3965670"/>
              </a:xfrm>
              <a:blipFill>
                <a:blip r:embed="rId2"/>
                <a:stretch>
                  <a:fillRect l="-1613" t="-958" r="-2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n 3">
            <a:extLst>
              <a:ext uri="{FF2B5EF4-FFF2-40B4-BE49-F238E27FC236}">
                <a16:creationId xmlns:a16="http://schemas.microsoft.com/office/drawing/2014/main" id="{F44E1FBE-A396-E043-A499-F0C6E6513F2F}"/>
              </a:ext>
            </a:extLst>
          </p:cNvPr>
          <p:cNvSpPr/>
          <p:nvPr/>
        </p:nvSpPr>
        <p:spPr>
          <a:xfrm>
            <a:off x="8220173" y="2846895"/>
            <a:ext cx="1564850" cy="228128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0DB1A3-8CAF-DD45-B187-8607B161DDB8}"/>
              </a:ext>
            </a:extLst>
          </p:cNvPr>
          <p:cNvCxnSpPr/>
          <p:nvPr/>
        </p:nvCxnSpPr>
        <p:spPr>
          <a:xfrm>
            <a:off x="7880808" y="2413262"/>
            <a:ext cx="0" cy="3299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E4BE89-8839-C64C-A71F-BC8CC173EE2A}"/>
              </a:ext>
            </a:extLst>
          </p:cNvPr>
          <p:cNvCxnSpPr/>
          <p:nvPr/>
        </p:nvCxnSpPr>
        <p:spPr>
          <a:xfrm>
            <a:off x="10163666" y="2413262"/>
            <a:ext cx="0" cy="3299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AFE090-84DA-954B-A427-CB38AA080854}"/>
              </a:ext>
            </a:extLst>
          </p:cNvPr>
          <p:cNvCxnSpPr>
            <a:cxnSpLocks/>
          </p:cNvCxnSpPr>
          <p:nvPr/>
        </p:nvCxnSpPr>
        <p:spPr>
          <a:xfrm>
            <a:off x="7880808" y="5476973"/>
            <a:ext cx="228285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C63F02-A092-CF44-8C65-5318F8953C94}"/>
              </a:ext>
            </a:extLst>
          </p:cNvPr>
          <p:cNvCxnSpPr>
            <a:cxnSpLocks/>
          </p:cNvCxnSpPr>
          <p:nvPr/>
        </p:nvCxnSpPr>
        <p:spPr>
          <a:xfrm>
            <a:off x="8220173" y="2763624"/>
            <a:ext cx="15648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3EC075-1C44-9746-A1E8-F7637176BD52}"/>
              </a:ext>
            </a:extLst>
          </p:cNvPr>
          <p:cNvCxnSpPr>
            <a:cxnSpLocks/>
          </p:cNvCxnSpPr>
          <p:nvPr/>
        </p:nvCxnSpPr>
        <p:spPr>
          <a:xfrm flipV="1">
            <a:off x="9927995" y="2988297"/>
            <a:ext cx="0" cy="19639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E55426-C695-9A4D-B288-B3A29A475E3C}"/>
              </a:ext>
            </a:extLst>
          </p:cNvPr>
          <p:cNvSpPr txBox="1"/>
          <p:nvPr/>
        </p:nvSpPr>
        <p:spPr>
          <a:xfrm>
            <a:off x="8870623" y="2413262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1CB2C0-5F41-D34C-B90F-9A4E0AAA49BA}"/>
              </a:ext>
            </a:extLst>
          </p:cNvPr>
          <p:cNvSpPr txBox="1"/>
          <p:nvPr/>
        </p:nvSpPr>
        <p:spPr>
          <a:xfrm>
            <a:off x="8786567" y="5527977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DD2C8-9CB6-EA4E-B1F1-C5C212F72899}"/>
              </a:ext>
            </a:extLst>
          </p:cNvPr>
          <p:cNvSpPr txBox="1"/>
          <p:nvPr/>
        </p:nvSpPr>
        <p:spPr>
          <a:xfrm>
            <a:off x="10317244" y="3718759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F87D7-D13E-0548-8B6D-F5FFE97A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8024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29BA-C315-A34C-8107-4284F27C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 material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88F8B-D9CC-BB4B-ACE0-5C52CB545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33363" indent="-233363"/>
            <a:r>
              <a:rPr lang="en-US" dirty="0"/>
              <a:t>Cladding must be compatible with the coolant, reasonably compatible with the fuel, have good thermal conductivity and reasonable radiation resistance</a:t>
            </a:r>
          </a:p>
          <a:p>
            <a:pPr marL="233363" indent="-233363"/>
            <a:r>
              <a:rPr lang="en-US" dirty="0"/>
              <a:t>Zirconium is used because of its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Low neutron cross section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Corrosion resistance in 300 C water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Resistance to void swelling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Adequate mechanical properties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Good thermal conductivity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Affordable cost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Available in large quantities</a:t>
            </a:r>
          </a:p>
          <a:p>
            <a:pPr marL="233363" indent="-233363"/>
            <a:r>
              <a:rPr lang="en-US" dirty="0">
                <a:solidFill>
                  <a:srgbClr val="000000"/>
                </a:solidFill>
              </a:rPr>
              <a:t>Other cladding materials in use include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Stainless steel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Silicon Carbide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Ferritic-Martensitic steels like Fe-Cr and Fe-Cr-Al</a:t>
            </a:r>
          </a:p>
          <a:p>
            <a:pPr marL="749300" lvl="1" indent="-233363"/>
            <a:r>
              <a:rPr lang="en-US" dirty="0"/>
              <a:t>Oxide dispersion strengthened (ODS) ferritic steels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2A28B-BD7B-D846-8DA4-41CA3CB7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700" y="2893671"/>
            <a:ext cx="4188692" cy="27797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FA0CE-AE97-B643-938D-EB06C08E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516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F451-9B81-914F-9B6B-965AAA7A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 w/o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93FD5-1D94-4F40-9333-AB042633B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3959" cy="3965670"/>
          </a:xfrm>
        </p:spPr>
        <p:txBody>
          <a:bodyPr/>
          <a:lstStyle/>
          <a:p>
            <a:r>
              <a:rPr lang="en-US" dirty="0"/>
              <a:t>Some MSRs plan to utilize liquid molten salts as the fuel, flowing continuously through the core</a:t>
            </a:r>
          </a:p>
          <a:p>
            <a:r>
              <a:rPr lang="en-US" dirty="0"/>
              <a:t>Secondary loop comprised of coolant salt, such as </a:t>
            </a:r>
            <a:r>
              <a:rPr lang="en-US" dirty="0" err="1"/>
              <a:t>FLiBe</a:t>
            </a:r>
            <a:endParaRPr lang="en-US" dirty="0"/>
          </a:p>
          <a:p>
            <a:r>
              <a:rPr lang="en-US" dirty="0"/>
              <a:t>Example was the MSRE from ORNL, which utilized LiF-BeF2-ZrF4-UF4 as the fuel</a:t>
            </a:r>
          </a:p>
          <a:p>
            <a:r>
              <a:rPr lang="en-US" dirty="0"/>
              <a:t>Cladding is the flow piping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325EE-B9D2-674F-8D04-69B64257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592" y="2257420"/>
            <a:ext cx="4777485" cy="35034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10C8B-8179-6848-938D-516A78A8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151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fuel fabrication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68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73B5-8414-0A41-BE41-A4ED03EA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B2F1E-0B36-AA49-AC53-3DA9D394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96" y="1968501"/>
            <a:ext cx="9643207" cy="39690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C4C6B-6820-014D-A483-65635C95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85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A6F0-C047-2144-AD53-8DC5DD54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deposit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FD8A-B372-4C46-B44C-F0B011BFC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mainly three types of uranium deposits</a:t>
            </a:r>
          </a:p>
          <a:p>
            <a:pPr lvl="1"/>
            <a:r>
              <a:rPr lang="en-US" dirty="0"/>
              <a:t>Sedimentary</a:t>
            </a:r>
          </a:p>
          <a:p>
            <a:pPr lvl="2"/>
            <a:r>
              <a:rPr lang="en-US" dirty="0"/>
              <a:t>Often found in sandstone; common in Canada and western US</a:t>
            </a:r>
          </a:p>
          <a:p>
            <a:pPr lvl="1"/>
            <a:r>
              <a:rPr lang="en-US" dirty="0"/>
              <a:t>Igneous/hydrothermal</a:t>
            </a:r>
          </a:p>
          <a:p>
            <a:pPr lvl="2"/>
            <a:r>
              <a:rPr lang="en-US" dirty="0"/>
              <a:t>Vein-type uranium ores from geothermal activity; Greenland and Namibia</a:t>
            </a:r>
          </a:p>
          <a:p>
            <a:pPr lvl="1"/>
            <a:r>
              <a:rPr lang="en-US" dirty="0" err="1"/>
              <a:t>Breccial</a:t>
            </a:r>
            <a:endParaRPr lang="en-US" dirty="0"/>
          </a:p>
          <a:p>
            <a:pPr lvl="2"/>
            <a:r>
              <a:rPr lang="en-US" dirty="0"/>
              <a:t>found in rocks that have been broken due to tectonic fracturing, or weathering; common in India, Australia and the US</a:t>
            </a:r>
          </a:p>
          <a:p>
            <a:r>
              <a:rPr lang="en-US" dirty="0"/>
              <a:t>Less common means of uranium mining include seawater recovery, where U concentrations is 3.3 micrograms per liter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0C180-0F6F-5F48-BC1A-A8591EC04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84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D08E7-CC9B-B244-8A20-48FEC07D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Uranium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3DF2A-732F-0746-B574-23A35D5C31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7390" y="1851378"/>
            <a:ext cx="2755311" cy="4272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46A04-21B5-CD43-A8C1-4E1DE478B4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6148" y="2136886"/>
            <a:ext cx="4226837" cy="37012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B098F-FAB9-5F43-B5BE-46EC562B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2AA05-AA40-6643-B8D0-90A8E3FD7D2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42" y="2610272"/>
            <a:ext cx="4350604" cy="257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78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99C4-EC83-2E47-B09F-FBF41B26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F5F0A-9BD8-6A46-B5E2-3176733C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Finished fuel/reactor type overview</a:t>
            </a:r>
          </a:p>
          <a:p>
            <a:r>
              <a:rPr lang="en-US" sz="2200" dirty="0"/>
              <a:t>All reactors have basic requirements they must meet</a:t>
            </a:r>
          </a:p>
          <a:p>
            <a:pPr lvl="1"/>
            <a:r>
              <a:rPr lang="en-US" sz="2200" dirty="0"/>
              <a:t>An approach to remove the heat from the fuel</a:t>
            </a:r>
          </a:p>
          <a:p>
            <a:pPr lvl="1"/>
            <a:r>
              <a:rPr lang="en-US" sz="2200" dirty="0"/>
              <a:t>A method to convert heat to electricity</a:t>
            </a:r>
          </a:p>
          <a:p>
            <a:pPr lvl="1"/>
            <a:r>
              <a:rPr lang="en-US" sz="2200" dirty="0"/>
              <a:t>An approach to prevent radioactive products from leaving the fuel</a:t>
            </a:r>
          </a:p>
          <a:p>
            <a:pPr lvl="1"/>
            <a:r>
              <a:rPr lang="en-US" sz="2200" dirty="0"/>
              <a:t>A method to cycle the fuel</a:t>
            </a:r>
          </a:p>
          <a:p>
            <a:pPr lvl="1"/>
            <a:r>
              <a:rPr lang="en-US" sz="2200" dirty="0"/>
              <a:t>Containment in case something goes very wrong</a:t>
            </a:r>
          </a:p>
          <a:p>
            <a:r>
              <a:rPr lang="en-US" sz="2200" dirty="0"/>
              <a:t>LWRs have a certain way of meeting these requirements, but there are other options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F6A18-57BB-8A42-BA22-3E3B2C2B9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19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96CD-C830-5542-BFD0-FE59FAD6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mining/processing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1882E-8DE2-3241-8C02-12575F9AF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32832" cy="3965670"/>
          </a:xfrm>
        </p:spPr>
        <p:txBody>
          <a:bodyPr/>
          <a:lstStyle/>
          <a:p>
            <a:r>
              <a:rPr lang="en-US" dirty="0"/>
              <a:t>Uranium ores are normally processed by grinding the ore materials to a uniform particle size and then treating the ore to extract the uranium by chemical leaching</a:t>
            </a:r>
          </a:p>
          <a:p>
            <a:r>
              <a:rPr lang="en-US" dirty="0"/>
              <a:t>The milling process commonly yields dry powder-form material consisting of “yellowcake”, which is 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B74EE-192C-8642-8990-DCFCE0357F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5368" y="2582042"/>
            <a:ext cx="5337032" cy="354412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2F889-A490-DB48-922F-1D7CA287D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38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8301-B582-5B46-B6AF-BACAD964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137CB-199A-C240-A5FB-9AFCC370F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Uranium enrichment requires uranium as uranium hexafluoride, which is obtained from converting uranium oxide to UF</a:t>
            </a:r>
            <a:r>
              <a:rPr lang="en-US" baseline="-25000" dirty="0"/>
              <a:t>6</a:t>
            </a:r>
          </a:p>
          <a:p>
            <a:r>
              <a:rPr lang="en-US" dirty="0"/>
              <a:t>Uranium oxide can be reduced by hydrogen to produce UO2</a:t>
            </a:r>
          </a:p>
          <a:p>
            <a:pPr lvl="1"/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 ===&gt; 3UO</a:t>
            </a:r>
            <a:r>
              <a:rPr lang="en-US" baseline="-25000" dirty="0"/>
              <a:t>2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O     </a:t>
            </a:r>
          </a:p>
          <a:p>
            <a:r>
              <a:rPr lang="en-US" dirty="0"/>
              <a:t>The oxide is then reacted with hydrogen fluoride to form uranium tetrafluoride (UF4)</a:t>
            </a:r>
          </a:p>
          <a:p>
            <a:pPr lvl="1"/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 + 4HF ===&gt; UF</a:t>
            </a:r>
            <a:r>
              <a:rPr lang="en-US" baseline="-25000" dirty="0"/>
              <a:t>4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O   </a:t>
            </a:r>
          </a:p>
          <a:p>
            <a:r>
              <a:rPr lang="en-US" dirty="0"/>
              <a:t>The tetrafluoride is then fed into a fluidized bed reactor with gaseous fluorine to produce uranium hexafluoride, UF6</a:t>
            </a:r>
          </a:p>
          <a:p>
            <a:pPr lvl="1"/>
            <a:r>
              <a:rPr lang="en-US" dirty="0"/>
              <a:t>UF</a:t>
            </a:r>
            <a:r>
              <a:rPr lang="en-US" baseline="-25000" dirty="0"/>
              <a:t>4</a:t>
            </a:r>
            <a:r>
              <a:rPr lang="en-US" dirty="0"/>
              <a:t> + F</a:t>
            </a:r>
            <a:r>
              <a:rPr lang="en-US" baseline="-25000" dirty="0"/>
              <a:t>2</a:t>
            </a:r>
            <a:r>
              <a:rPr lang="en-US" dirty="0"/>
              <a:t> ===&gt; UF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0D67D-35F2-644D-9CF0-A3E82100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17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10DA-B550-5647-BAE1-3D731385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0694-2B7F-FB41-91D7-6782A0D50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 uranium only contains 0.7% U-235, and therefore must be enriched to obtain suitable fissile material for fuel (for most reactors)</a:t>
            </a:r>
          </a:p>
          <a:p>
            <a:r>
              <a:rPr lang="en-US" dirty="0"/>
              <a:t>The difference in mass between U-235 and U-238 allows the isotopes to be separated and makes it possible to enrich the percentage of U-235</a:t>
            </a:r>
          </a:p>
          <a:p>
            <a:r>
              <a:rPr lang="en-US" dirty="0"/>
              <a:t>The capacity of enrichment plants is measured in terms of 'separative work units' or SWU</a:t>
            </a:r>
          </a:p>
          <a:p>
            <a:r>
              <a:rPr lang="en-US" dirty="0"/>
              <a:t>Two main enrichment processes</a:t>
            </a:r>
          </a:p>
          <a:p>
            <a:pPr lvl="1"/>
            <a:r>
              <a:rPr lang="en-US" dirty="0"/>
              <a:t>Gaseous diffusion: 2500 kWh per SWU</a:t>
            </a:r>
          </a:p>
          <a:p>
            <a:pPr lvl="1"/>
            <a:r>
              <a:rPr lang="en-US" dirty="0"/>
              <a:t>Centrifuge: 50 kWh per SWU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36482-31DC-9A4C-85A1-079F65CE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80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54A5E-C4AC-3748-AFD8-1C621217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03082-BD16-3840-9D34-4B296FCC8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work W</a:t>
            </a:r>
            <a:r>
              <a:rPr lang="en-US" baseline="-25000" dirty="0"/>
              <a:t>SWU</a:t>
            </a:r>
            <a:r>
              <a:rPr lang="en-US" dirty="0"/>
              <a:t> necessary to separate a mass F of feed of assay </a:t>
            </a:r>
            <a:r>
              <a:rPr lang="en-US" dirty="0" err="1"/>
              <a:t>x</a:t>
            </a:r>
            <a:r>
              <a:rPr lang="en-US" baseline="-25000" dirty="0" err="1"/>
              <a:t>f</a:t>
            </a:r>
            <a:r>
              <a:rPr lang="en-US" dirty="0"/>
              <a:t> into a mass P of product assay </a:t>
            </a:r>
            <a:r>
              <a:rPr lang="en-US" dirty="0" err="1"/>
              <a:t>xp</a:t>
            </a:r>
            <a:r>
              <a:rPr lang="en-US" dirty="0"/>
              <a:t> and tails of mass T and assay 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 is given by: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 is the value function:</a:t>
            </a:r>
          </a:p>
          <a:p>
            <a:r>
              <a:rPr lang="en-US" dirty="0"/>
              <a:t>The feed to product ratio is given by the expression</a:t>
            </a:r>
          </a:p>
          <a:p>
            <a:r>
              <a:rPr lang="en-US" dirty="0"/>
              <a:t>The tails to product ratio is given by the expression</a:t>
            </a:r>
          </a:p>
          <a:p>
            <a:r>
              <a:rPr lang="en-US" dirty="0"/>
              <a:t>The same amount of separative work will require different </a:t>
            </a:r>
          </a:p>
          <a:p>
            <a:pPr marL="400050" lvl="1" indent="0">
              <a:buNone/>
            </a:pPr>
            <a:r>
              <a:rPr lang="en-US" dirty="0"/>
              <a:t>amounts of energy depending on the efficiency of the separation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C0B7E-5A72-7343-A289-F438CDDC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8D80180-7E50-7049-B7D4-F732636B0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0" y="3213100"/>
            <a:ext cx="4254500" cy="431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222BE53-59FA-E647-B4A6-14031FC1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400" y="4205023"/>
            <a:ext cx="1498600" cy="6477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7C47A4E-64B9-7545-83CE-AA113FA16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979" y="3438526"/>
            <a:ext cx="2832100" cy="800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31BA235-7C84-2846-913C-18DEA2BC0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1429" y="4818157"/>
            <a:ext cx="14732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71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10DA-B550-5647-BAE1-3D731385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0694-2B7F-FB41-91D7-6782A0D50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311" y="1640873"/>
            <a:ext cx="5497689" cy="3965670"/>
          </a:xfrm>
        </p:spPr>
        <p:txBody>
          <a:bodyPr/>
          <a:lstStyle/>
          <a:p>
            <a:pPr lvl="1"/>
            <a:r>
              <a:rPr lang="en-US" dirty="0"/>
              <a:t>Gaseous diffusion</a:t>
            </a:r>
          </a:p>
          <a:p>
            <a:pPr lvl="2"/>
            <a:r>
              <a:rPr lang="en-US" dirty="0"/>
              <a:t>Pushes UF6 through porous membrane</a:t>
            </a:r>
          </a:p>
          <a:p>
            <a:pPr lvl="2"/>
            <a:r>
              <a:rPr lang="en-US" dirty="0"/>
              <a:t>U235-F6 travels slightly faster</a:t>
            </a:r>
          </a:p>
          <a:p>
            <a:pPr lvl="2"/>
            <a:r>
              <a:rPr lang="en-US" dirty="0"/>
              <a:t>First Gen. technology, historical, but now outdated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36482-31DC-9A4C-85A1-079F65CE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CA92B7-AA9E-7A42-B477-4357BE2B56E2}"/>
              </a:ext>
            </a:extLst>
          </p:cNvPr>
          <p:cNvSpPr txBox="1">
            <a:spLocks/>
          </p:cNvSpPr>
          <p:nvPr/>
        </p:nvSpPr>
        <p:spPr bwMode="auto">
          <a:xfrm>
            <a:off x="5960533" y="1640873"/>
            <a:ext cx="6050845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Centrifuge</a:t>
            </a:r>
          </a:p>
          <a:p>
            <a:pPr lvl="2"/>
            <a:r>
              <a:rPr lang="en-US" dirty="0"/>
              <a:t>gas is placed in a gas centrifuge cylinder and rotated at a high speed</a:t>
            </a:r>
          </a:p>
          <a:p>
            <a:pPr lvl="2"/>
            <a:r>
              <a:rPr lang="en-US" dirty="0"/>
              <a:t>strong centrifugal force, heavier gas molecules move towards the outside of the cylinder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1346B-9013-A940-BB39-90216AF86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811" y="3468117"/>
            <a:ext cx="3079044" cy="3308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2E5803-4D46-7549-9981-51B5D7C06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11" y="3468117"/>
            <a:ext cx="5272477" cy="271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80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B5B4-24CE-EC46-AB55-ADD696A9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671FB-F53E-8F49-A389-BE2A7A19A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62144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ton of natural uranium feedstock might end up: as 120-130 kg of uranium for power reactor fuel, as 26 kg of typical research reactor fuel, or conceivably as 5.6 kg of weapons-grade material</a:t>
            </a:r>
          </a:p>
          <a:p>
            <a:r>
              <a:rPr lang="en-US" dirty="0"/>
              <a:t>The curve flattens out so much because the mass of material being enriched progressively diminishes, so requires less effort relative to what has already been applied to progress a lot further in percentage enrichment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C1044-1922-B643-AFF2-B97D85C0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649" y="2393778"/>
            <a:ext cx="5870207" cy="349910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85458-9E5D-3942-8B0D-B3221EB8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30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89D7-3409-554C-AB62-4041223DF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B8EF6-DE1A-7A46-87B3-924CF75C4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Enrichment accounts for almost half of the cost of nuclear fuel and about 5% of the total cost of the electricity generated</a:t>
            </a:r>
          </a:p>
          <a:p>
            <a:r>
              <a:rPr lang="en-US" dirty="0"/>
              <a:t>It is also the main greenhouse gas impact from the nuclear fuel cycle where the electricity used for enrichment is typically generated from coal or natural gas</a:t>
            </a:r>
          </a:p>
          <a:p>
            <a:r>
              <a:rPr lang="en-US" dirty="0"/>
              <a:t>However, it still only amounts to 0.1% of the carbon dioxide from equivalent coal-fired electricity generation if modern gas centrifuge plants are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2000B-3F47-254F-A2E0-1CE2D154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3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73B5-8414-0A41-BE41-A4ED03EA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B2F1E-0B36-AA49-AC53-3DA9D394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96" y="1968501"/>
            <a:ext cx="9643207" cy="39690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543E4F-A85F-F943-9F7C-0A70A93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05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471A6-F436-A643-82A4-DD5AD8C3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Powder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C0145-AE89-6143-982A-913C648D6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96000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Uranium typically arrives at a fuel manufacturing plant as uranium hexafluoride (UF</a:t>
            </a:r>
            <a:r>
              <a:rPr lang="en-US" baseline="-25000" dirty="0"/>
              <a:t>6</a:t>
            </a:r>
            <a:r>
              <a:rPr lang="en-US" dirty="0"/>
              <a:t>) and needs to be converted to uranium dioxide (UO</a:t>
            </a:r>
            <a:r>
              <a:rPr lang="en-US" baseline="-25000" dirty="0"/>
              <a:t>2</a:t>
            </a:r>
            <a:r>
              <a:rPr lang="en-US" dirty="0"/>
              <a:t>) prior to pellet fabrication</a:t>
            </a:r>
          </a:p>
          <a:p>
            <a:r>
              <a:rPr lang="en-US" dirty="0"/>
              <a:t>An example conversion process injects UF</a:t>
            </a:r>
            <a:r>
              <a:rPr lang="en-US" baseline="-25000" dirty="0"/>
              <a:t>6</a:t>
            </a:r>
            <a:r>
              <a:rPr lang="en-US" dirty="0"/>
              <a:t> into water to form a UO</a:t>
            </a:r>
            <a:r>
              <a:rPr lang="en-US" baseline="-25000" dirty="0"/>
              <a:t>2</a:t>
            </a:r>
            <a:r>
              <a:rPr lang="en-US" dirty="0"/>
              <a:t>F</a:t>
            </a:r>
            <a:r>
              <a:rPr lang="en-US" baseline="-25000" dirty="0"/>
              <a:t>2</a:t>
            </a:r>
            <a:r>
              <a:rPr lang="en-US" dirty="0"/>
              <a:t> particulate slurry, ammonia (NH3) is added to this mixture and the UO</a:t>
            </a:r>
            <a:r>
              <a:rPr lang="en-US" baseline="-25000" dirty="0"/>
              <a:t>2</a:t>
            </a:r>
            <a:r>
              <a:rPr lang="en-US" dirty="0"/>
              <a:t>F</a:t>
            </a:r>
            <a:r>
              <a:rPr lang="en-US" baseline="-25000" dirty="0"/>
              <a:t>2</a:t>
            </a:r>
            <a:r>
              <a:rPr lang="en-US" dirty="0"/>
              <a:t> reacts to produce ammonium </a:t>
            </a:r>
            <a:r>
              <a:rPr lang="en-US" dirty="0" err="1"/>
              <a:t>diuranate</a:t>
            </a:r>
            <a:r>
              <a:rPr lang="en-US" dirty="0"/>
              <a:t> (ADU, (NH</a:t>
            </a:r>
            <a:r>
              <a:rPr lang="en-US" baseline="-25000" dirty="0"/>
              <a:t>3</a:t>
            </a:r>
            <a:r>
              <a:rPr lang="en-US" dirty="0"/>
              <a:t>)2U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7</a:t>
            </a:r>
            <a:r>
              <a:rPr lang="en-US" dirty="0"/>
              <a:t>), after which the slurry is filtered, dried and heated in a reducing atmosphere to pure UO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A reducing atmosphere is one in which oxidation is prevented by removal of oxygen and other oxidizing gases, and which may contain actively reducing gases such as hydrogen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A8C4B-D740-D041-A686-14741DEA3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118" y="2315882"/>
            <a:ext cx="4349003" cy="32583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6CDFF-BA5B-4A4D-B341-D912E74E3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41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C2A0-A06F-274D-92E3-F41E5D3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Powder/Pellet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93E00-BB98-824A-927A-7E280F044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 UO</a:t>
            </a:r>
            <a:r>
              <a:rPr lang="en-US" baseline="-25000" dirty="0"/>
              <a:t>2 </a:t>
            </a:r>
            <a:r>
              <a:rPr lang="en-US" dirty="0"/>
              <a:t>powder may need further processing or conditioning before it can be formed into pellets:</a:t>
            </a:r>
          </a:p>
          <a:p>
            <a:pPr lvl="1"/>
            <a:r>
              <a:rPr lang="en-US" dirty="0"/>
              <a:t>Homogenization: powders may need to be blended to ensure uniformity in terms of particle size distribution and specific surface area</a:t>
            </a:r>
          </a:p>
          <a:p>
            <a:pPr lvl="1"/>
            <a:r>
              <a:rPr lang="en-US" dirty="0"/>
              <a:t>Additives: 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 may be added to ensure satisfactory microstructure and density for the pellets and other fuel ingredients, such as lubricants, burnable absorbers (e.g., gadolinium) and pore-formers may also need to be added</a:t>
            </a:r>
          </a:p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powder is fed into dies and pressed biaxially into cylindrical pellet form using a load of several hundred </a:t>
            </a:r>
            <a:r>
              <a:rPr lang="en-US" dirty="0" err="1"/>
              <a:t>MPa</a:t>
            </a:r>
            <a:endParaRPr lang="en-US" dirty="0"/>
          </a:p>
          <a:p>
            <a:r>
              <a:rPr lang="en-US" dirty="0"/>
              <a:t>Pellets are then sintered in a heating furnace</a:t>
            </a:r>
          </a:p>
          <a:p>
            <a:pPr lvl="1"/>
            <a:r>
              <a:rPr lang="en-US" dirty="0"/>
              <a:t>Sintering is the process of compacting and forming a solid mass of material by heat or pressure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D4E37-18E9-0A49-A8B4-2E6D49C24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35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Reactor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A6BD0F-ABBC-C14D-BC96-77BE126A74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048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5EE0E-AA0C-5040-9980-E9528C74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Sintering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E1768-484F-F945-85F9-A17776DE5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090185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During sintering, atoms in the materials diffuse across the boundaries of the particles, fusing the particles together and creating one solid piece</a:t>
            </a:r>
          </a:p>
          <a:p>
            <a:pPr defTabSz="803275">
              <a:tabLst>
                <a:tab pos="457200" algn="l"/>
                <a:tab pos="1597025" algn="l"/>
              </a:tabLst>
            </a:pPr>
            <a:r>
              <a:rPr lang="en-US" dirty="0"/>
              <a:t>The final fuel pellets are nearly fully dense with a uniform microstructure: grain size ~ 10 </a:t>
            </a:r>
            <a:r>
              <a:rPr lang="en-US" dirty="0" err="1"/>
              <a:t>μm</a:t>
            </a:r>
            <a:r>
              <a:rPr lang="en-US" dirty="0"/>
              <a:t>; pore size ~ 3 </a:t>
            </a:r>
            <a:r>
              <a:rPr lang="en-US" dirty="0" err="1"/>
              <a:t>μm</a:t>
            </a:r>
            <a:r>
              <a:rPr lang="en-US" dirty="0"/>
              <a:t>; density ~ 95 - 99% </a:t>
            </a:r>
          </a:p>
          <a:p>
            <a:pPr defTabSz="803275">
              <a:tabLst>
                <a:tab pos="457200" algn="l"/>
                <a:tab pos="1597025" algn="l"/>
              </a:tabLst>
            </a:pPr>
            <a:r>
              <a:rPr lang="en-US" dirty="0"/>
              <a:t>A single pellet in a typical reactor yields about the same amount of energy as one ton of coal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2B13-01D0-B04A-8B41-F6011F7B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84A9B1-EFD1-6744-B01A-094E560C8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487" y="1785522"/>
            <a:ext cx="6884737" cy="1857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DC6E5D-B282-2C40-8715-27A1DE727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692" y="3851378"/>
            <a:ext cx="5209006" cy="268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38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B95B-4242-D245-B8D2-BBC5E1825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strictly manufactured to be UO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F8867-135F-3841-89BA-48D8FBEE9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61529" cy="3965670"/>
          </a:xfrm>
        </p:spPr>
        <p:txBody>
          <a:bodyPr/>
          <a:lstStyle/>
          <a:p>
            <a:r>
              <a:rPr lang="en-US" sz="2000" dirty="0"/>
              <a:t>Fuel fabricated to be nearly stoichiometric; i.e., UO</a:t>
            </a:r>
            <a:r>
              <a:rPr lang="en-US" sz="2000" baseline="-25000" dirty="0"/>
              <a:t>2.00±</a:t>
            </a:r>
          </a:p>
          <a:p>
            <a:pPr lvl="1"/>
            <a:r>
              <a:rPr lang="en-US" sz="1800" dirty="0"/>
              <a:t>Structure stable to </a:t>
            </a:r>
            <a:r>
              <a:rPr lang="en-US" sz="1800" dirty="0" err="1"/>
              <a:t>T</a:t>
            </a:r>
            <a:r>
              <a:rPr lang="en-US" sz="1800" baseline="-25000" dirty="0" err="1"/>
              <a:t>melt</a:t>
            </a:r>
            <a:endParaRPr lang="en-US" sz="1800" baseline="-25000" dirty="0"/>
          </a:p>
          <a:p>
            <a:pPr lvl="1"/>
            <a:r>
              <a:rPr lang="en-US" sz="1800" dirty="0"/>
              <a:t>Maximum </a:t>
            </a:r>
            <a:r>
              <a:rPr lang="en-US" sz="1800" dirty="0" err="1"/>
              <a:t>T</a:t>
            </a:r>
            <a:r>
              <a:rPr lang="en-US" sz="1800" baseline="-25000" dirty="0" err="1"/>
              <a:t>melt</a:t>
            </a:r>
            <a:endParaRPr lang="en-US" sz="1800" baseline="-25000" dirty="0"/>
          </a:p>
          <a:p>
            <a:r>
              <a:rPr lang="en-US" sz="2000" dirty="0"/>
              <a:t>O/M ratio varies slightly during irradiation</a:t>
            </a:r>
          </a:p>
          <a:p>
            <a:r>
              <a:rPr lang="en-US" sz="2000" dirty="0"/>
              <a:t>Large deviations from stoichiometry relevant to </a:t>
            </a:r>
          </a:p>
          <a:p>
            <a:pPr lvl="1"/>
            <a:r>
              <a:rPr lang="en-US" sz="1800" dirty="0"/>
              <a:t>Fabrication</a:t>
            </a:r>
          </a:p>
          <a:p>
            <a:pPr lvl="1"/>
            <a:r>
              <a:rPr lang="en-US" sz="1800" dirty="0"/>
              <a:t>Defected fuel behavior </a:t>
            </a:r>
          </a:p>
          <a:p>
            <a:pPr lvl="1"/>
            <a:r>
              <a:rPr lang="en-US" sz="1800" dirty="0"/>
              <a:t>Reprocessing</a:t>
            </a:r>
          </a:p>
          <a:p>
            <a:pPr lvl="1"/>
            <a:r>
              <a:rPr lang="en-US" sz="1800" dirty="0"/>
              <a:t>Accident conditions during dry storage or shipment of used nuclear fuel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6884E-C84D-A643-A3C3-BA56F7D5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1" descr="Figure 3-2 Partial phase diagram of the uranium-oxygen system, NB_Vertical lines represent the UO2 and U4O9 compounds.png">
            <a:extLst>
              <a:ext uri="{FF2B5EF4-FFF2-40B4-BE49-F238E27FC236}">
                <a16:creationId xmlns:a16="http://schemas.microsoft.com/office/drawing/2014/main" id="{46AE35FC-BEC2-DB41-AD0D-2E19E66C1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3788" y="1991839"/>
            <a:ext cx="3700753" cy="4547074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</p:spTree>
    <p:extLst>
      <p:ext uri="{BB962C8B-B14F-4D97-AF65-F5344CB8AC3E}">
        <p14:creationId xmlns:p14="http://schemas.microsoft.com/office/powerpoint/2010/main" val="3776660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178FE-3B0C-B74A-A346-F59E6728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Rods and Assemblies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C8D5-BC26-8D47-9204-3A8D6AC6F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0091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fuel pellets are assembled in fuel rods and then put together in fuel assemblies</a:t>
            </a:r>
          </a:p>
          <a:p>
            <a:r>
              <a:rPr lang="en-US" dirty="0"/>
              <a:t>Designs dictate that the pellet-filled rods have a precise physical arrangement in terms of their lattice pitch (spacing), and their relation to other features such as water (moderator) channels and control-rod channels</a:t>
            </a:r>
          </a:p>
          <a:p>
            <a:r>
              <a:rPr lang="en-US" dirty="0"/>
              <a:t>Physical structures for holding the fuel rods are therefore engineered with extremely tight tolerances and are largely constructed of steel and zirconium alloys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7DE1D-3610-0346-A82D-3710AFAC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C8812-4963-6646-B519-0982CBC92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505" y="2293286"/>
            <a:ext cx="4634753" cy="40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33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EA7B-97A7-7148-9FB6-77B533D4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Fuel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54A-10F8-B040-BCBD-FF413ACE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96128" cy="3965670"/>
          </a:xfrm>
        </p:spPr>
        <p:txBody>
          <a:bodyPr/>
          <a:lstStyle/>
          <a:p>
            <a:r>
              <a:rPr lang="en-US" dirty="0"/>
              <a:t>Uranium is mined and converted into fuel in a number of countries</a:t>
            </a:r>
          </a:p>
          <a:p>
            <a:r>
              <a:rPr lang="en-US" dirty="0"/>
              <a:t>USA, Russia, Kazakhstan and France are leaders</a:t>
            </a:r>
          </a:p>
          <a:p>
            <a:r>
              <a:rPr lang="en-US" dirty="0"/>
              <a:t>There is a growing need for HALEU</a:t>
            </a:r>
          </a:p>
          <a:p>
            <a:pPr lvl="1"/>
            <a:r>
              <a:rPr lang="en-US" dirty="0"/>
              <a:t>High assay low enriched uranium</a:t>
            </a:r>
          </a:p>
          <a:p>
            <a:pPr lvl="1"/>
            <a:r>
              <a:rPr lang="en-US" dirty="0"/>
              <a:t>Uranium with 19.7% enrichment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2373C-3002-D045-BBC2-766295ABE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416" y="1978300"/>
            <a:ext cx="5491586" cy="47241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0D0FF-2868-8144-A742-FDF458735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63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FD3B9-CB65-D648-9D38-735663FD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Fabrication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FC6C1-61C4-004C-9070-2496CBD86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19120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Mining -&gt; Processing -&gt; Conversion -&gt; Enrichment -&gt; Powder -&gt; Compaction/Sintering -&gt; Rod/Assembly</a:t>
            </a:r>
          </a:p>
          <a:p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 must be converted to UF</a:t>
            </a:r>
            <a:r>
              <a:rPr lang="en-US" baseline="-25000" dirty="0"/>
              <a:t>6</a:t>
            </a:r>
            <a:r>
              <a:rPr lang="en-US" dirty="0"/>
              <a:t> for enrichment, which is then converted to UO</a:t>
            </a:r>
            <a:r>
              <a:rPr lang="en-US" baseline="-25000" dirty="0"/>
              <a:t>2</a:t>
            </a:r>
            <a:r>
              <a:rPr lang="en-US" dirty="0"/>
              <a:t> powder for pellet manufacture</a:t>
            </a:r>
          </a:p>
          <a:p>
            <a:r>
              <a:rPr lang="en-US" dirty="0"/>
              <a:t>For different fuel types, enriched UF</a:t>
            </a:r>
            <a:r>
              <a:rPr lang="en-US" baseline="-25000" dirty="0"/>
              <a:t>6</a:t>
            </a:r>
            <a:r>
              <a:rPr lang="en-US" dirty="0"/>
              <a:t> follows a different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1B7A-A36F-E941-8437-B917F3250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679C4-1A49-C94F-B894-060F776BA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963" y="4252317"/>
            <a:ext cx="5718073" cy="23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Heat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61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FF6C-F0F3-F442-BAEA-59428210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3DF7-8611-4B4E-A8FD-C054F4ED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98123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Impinging neutron of a given energy</a:t>
            </a:r>
          </a:p>
          <a:p>
            <a:pPr lvl="1"/>
            <a:r>
              <a:rPr lang="en-US" dirty="0"/>
              <a:t>Neutron energy determines cross section which determines probability of fission event</a:t>
            </a:r>
          </a:p>
          <a:p>
            <a:r>
              <a:rPr lang="en-US" dirty="0"/>
              <a:t>Neutron + Target Nucleus -&gt; Two fission products, 2-3 neutrons</a:t>
            </a:r>
          </a:p>
          <a:p>
            <a:r>
              <a:rPr lang="en-US" dirty="0"/>
              <a:t>Fission releases around 210 MeV of energy</a:t>
            </a:r>
          </a:p>
          <a:p>
            <a:pPr lvl="1"/>
            <a:r>
              <a:rPr lang="en-US" dirty="0"/>
              <a:t>170 MeV to fission fragments</a:t>
            </a:r>
          </a:p>
          <a:p>
            <a:pPr lvl="1"/>
            <a:r>
              <a:rPr lang="en-US" dirty="0"/>
              <a:t>2 MeV per neutron</a:t>
            </a:r>
          </a:p>
          <a:p>
            <a:pPr lvl="1"/>
            <a:r>
              <a:rPr lang="en-US" dirty="0"/>
              <a:t>7 MeV gamma rays</a:t>
            </a:r>
          </a:p>
          <a:p>
            <a:pPr lvl="1"/>
            <a:r>
              <a:rPr lang="en-US" dirty="0"/>
              <a:t>Balance radioactive decay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FCEA3-1748-1243-94EA-C40052F36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276" y="2512157"/>
            <a:ext cx="4700383" cy="29507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F24FE-D673-314B-8583-C7CF1E63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72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B886-2C9E-DE47-84A2-22B012B9B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release with different nuclei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F4651-3F51-2A4F-8C3F-B4A9127C7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93323" cy="3965670"/>
          </a:xfrm>
        </p:spPr>
        <p:txBody>
          <a:bodyPr/>
          <a:lstStyle/>
          <a:p>
            <a:r>
              <a:rPr lang="en-US" dirty="0"/>
              <a:t>Energy release is effectively agnostic with regards to the fissioning species</a:t>
            </a:r>
          </a:p>
          <a:p>
            <a:r>
              <a:rPr lang="en-US" dirty="0"/>
              <a:t>Comparing U-235 with Pu-239 on the right</a:t>
            </a:r>
          </a:p>
          <a:p>
            <a:pPr lvl="1"/>
            <a:r>
              <a:rPr lang="en-US" dirty="0"/>
              <a:t>Pu releases about 9 MeV more usable energy per fission</a:t>
            </a:r>
          </a:p>
          <a:p>
            <a:pPr lvl="1"/>
            <a:r>
              <a:rPr lang="en-US" dirty="0"/>
              <a:t>Less than a 5% difference</a:t>
            </a:r>
          </a:p>
          <a:p>
            <a:r>
              <a:rPr lang="en-US" dirty="0"/>
              <a:t>Partition of energy is largely identical as well</a:t>
            </a:r>
          </a:p>
          <a:p>
            <a:endParaRPr lang="en-US" dirty="0"/>
          </a:p>
        </p:txBody>
      </p:sp>
      <p:pic>
        <p:nvPicPr>
          <p:cNvPr id="4" name="Picture 1" descr="Figure 2-12 Distribution of fission energy after Kaye and Laby 2010.png">
            <a:extLst>
              <a:ext uri="{FF2B5EF4-FFF2-40B4-BE49-F238E27FC236}">
                <a16:creationId xmlns:a16="http://schemas.microsoft.com/office/drawing/2014/main" id="{BBE72E0D-4A31-A943-8094-DD666CB0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968501"/>
            <a:ext cx="5651781" cy="4527728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B107D-B7CD-D44A-BFE4-69DFDEBF4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11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95CC-F73D-D74A-86F1-7E7BE0DB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7DB66-BA2B-2D41-8719-88E623CF9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35415" cy="3965670"/>
          </a:xfrm>
        </p:spPr>
        <p:txBody>
          <a:bodyPr/>
          <a:lstStyle/>
          <a:p>
            <a:r>
              <a:rPr lang="en-US" dirty="0"/>
              <a:t>Regardless of fissioning isotope, fission product yields are effectively the same, in this double hump distribution</a:t>
            </a:r>
          </a:p>
          <a:p>
            <a:r>
              <a:rPr lang="en-US" dirty="0"/>
              <a:t>One broad peak centered around A=95, the other around A=135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Mo (Z=42, A=96)</a:t>
            </a:r>
          </a:p>
          <a:p>
            <a:pPr lvl="1"/>
            <a:r>
              <a:rPr lang="en-US" dirty="0"/>
              <a:t>Cs (Z=55, A=133)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91854-8BF1-C84A-A4AF-975DCEA248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2185" y="2160495"/>
            <a:ext cx="5177204" cy="41417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914FD-180E-3D41-9C2F-7E05CA1CA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93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080A-603E-CB4F-A1CD-7CA26188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8EC8D-1CB8-2340-ACA9-33AD1129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59" y="1665754"/>
            <a:ext cx="8213481" cy="49764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B54C9-A240-C84B-AD97-19FAAA498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74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FEF53-2E4A-8340-AF75-8AC58675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F9BCF-20F5-B840-90D7-FFB1BA678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329952" cy="3965670"/>
          </a:xfrm>
        </p:spPr>
        <p:txBody>
          <a:bodyPr/>
          <a:lstStyle/>
          <a:p>
            <a:r>
              <a:rPr lang="en-US" dirty="0"/>
              <a:t>Now we touch on how heat is removed from the fuel</a:t>
            </a:r>
          </a:p>
          <a:p>
            <a:r>
              <a:rPr lang="en-US" dirty="0"/>
              <a:t>Primary mechanism to remove heat directly from fuel is a coolant</a:t>
            </a:r>
          </a:p>
          <a:p>
            <a:r>
              <a:rPr lang="en-US" dirty="0"/>
              <a:t>Various coolant types, most common is water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C21A7-0D96-C149-A8AA-25DE6F3E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ED70C-9A6B-C64C-87BE-4291F6AA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5948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1436-082E-B343-A987-45D93B236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77FF6-6117-6948-8706-8882BF6C8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about 200 MeV of energy is available due to a fission (210 MeV minus neutrinos)</a:t>
            </a:r>
          </a:p>
          <a:p>
            <a:r>
              <a:rPr lang="en-US" dirty="0"/>
              <a:t>We know the fission cross section of the target nuclide (tabulated)</a:t>
            </a:r>
          </a:p>
          <a:p>
            <a:r>
              <a:rPr lang="en-US" dirty="0"/>
              <a:t>We can calculate the fission atom density </a:t>
            </a:r>
          </a:p>
          <a:p>
            <a:r>
              <a:rPr lang="en-US" dirty="0"/>
              <a:t>The heat generation rate, Q is given by:</a:t>
            </a:r>
          </a:p>
          <a:p>
            <a:pPr lvl="1"/>
            <a:r>
              <a:rPr lang="en-US" dirty="0"/>
              <a:t>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is the fission energy,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is the fission atom density,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the fission cross section, and </a:t>
            </a:r>
            <a:r>
              <a:rPr lang="en-US" dirty="0">
                <a:latin typeface="Symbol" pitchFamily="2" charset="2"/>
              </a:rPr>
              <a:t>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the neutron flux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Units: J/fission x atoms/cm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(fission/neutron)*(cm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/atom) x (neutron/cm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-s) = J/cm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 = W/cm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D3DD4-C8FB-8F40-BBC6-C31E0055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78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3038-3BCB-E145-84F8-C77F4A20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694E4-E12D-6643-BFF6-772A2B3AB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sections:</a:t>
            </a:r>
          </a:p>
          <a:p>
            <a:pPr lvl="1"/>
            <a:r>
              <a:rPr lang="en-US" dirty="0"/>
              <a:t>ENDF database: Nuclear Data Sheets 148 (2018) 1–142</a:t>
            </a:r>
          </a:p>
          <a:p>
            <a:pPr lvl="1"/>
            <a:r>
              <a:rPr lang="en-US" dirty="0"/>
              <a:t>Thermal neutron (E=0.025 eV) U235 fission cross section: ~586.8 barns</a:t>
            </a:r>
          </a:p>
          <a:p>
            <a:pPr lvl="2"/>
            <a:r>
              <a:rPr lang="en-US" dirty="0"/>
              <a:t>1 barn = 10</a:t>
            </a:r>
            <a:r>
              <a:rPr lang="en-US" baseline="30000" dirty="0"/>
              <a:t>-24</a:t>
            </a:r>
            <a:r>
              <a:rPr lang="en-US" dirty="0"/>
              <a:t> cm</a:t>
            </a:r>
            <a:r>
              <a:rPr lang="en-US" baseline="30000" dirty="0"/>
              <a:t>2</a:t>
            </a:r>
          </a:p>
          <a:p>
            <a:r>
              <a:rPr lang="en-US" dirty="0"/>
              <a:t>Fission atom density</a:t>
            </a:r>
          </a:p>
          <a:p>
            <a:pPr lvl="1"/>
            <a:r>
              <a:rPr lang="en-US" dirty="0"/>
              <a:t>Atom density of U-235 = UO2 density x 1/molar mass x Avogadro's number x atom fraction x enrichment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3664D-39B2-FC4C-B15C-591FDA2E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990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7A24A-0E1E-EF40-9B8D-05031F93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4E78-5CD6-3D49-88DE-37C9912D5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Given a density of UO2 (10.97 g/cm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r>
              <a:rPr lang="en-US" dirty="0"/>
              <a:t>Enrichment of 3%</a:t>
            </a:r>
          </a:p>
          <a:p>
            <a:r>
              <a:rPr lang="en-US" dirty="0"/>
              <a:t>Molar mass of 3% enriched UO2</a:t>
            </a:r>
          </a:p>
          <a:p>
            <a:pPr lvl="1"/>
            <a:r>
              <a:rPr lang="en-US" dirty="0"/>
              <a:t>235*0.03 + 238*0.97 + 2*16 = 269.9 g/</a:t>
            </a:r>
            <a:r>
              <a:rPr lang="en-US" dirty="0" err="1"/>
              <a:t>mol</a:t>
            </a:r>
            <a:endParaRPr lang="en-US" dirty="0"/>
          </a:p>
          <a:p>
            <a:r>
              <a:rPr lang="en-US" dirty="0"/>
              <a:t>Atom density of U-235 = 10.97 x 1/269.9 x 6.022E23 x 1/1 x 0.03</a:t>
            </a:r>
          </a:p>
          <a:p>
            <a:pPr lvl="1"/>
            <a:r>
              <a:rPr lang="en-US" dirty="0"/>
              <a:t>7.34E20 atoms/cm</a:t>
            </a:r>
            <a:r>
              <a:rPr lang="en-US" baseline="30000" dirty="0"/>
              <a:t>3</a:t>
            </a:r>
          </a:p>
          <a:p>
            <a:r>
              <a:rPr lang="en-US" dirty="0"/>
              <a:t>Given a flux of 5E13 neutrons/cm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pPr lvl="1"/>
            <a:r>
              <a:rPr lang="en-US" dirty="0"/>
              <a:t>200E6 eV x 1.602E-19 J/eV x 7.34E20 atoms/cc x 587E-24 cm</a:t>
            </a:r>
            <a:r>
              <a:rPr lang="en-US" baseline="30000" dirty="0"/>
              <a:t>2</a:t>
            </a:r>
            <a:r>
              <a:rPr lang="en-US" dirty="0"/>
              <a:t> x 5E13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Q = 690 J/s/cm</a:t>
            </a:r>
            <a:r>
              <a:rPr lang="en-US" baseline="30000" dirty="0"/>
              <a:t>3</a:t>
            </a:r>
            <a:r>
              <a:rPr lang="en-US" dirty="0"/>
              <a:t> = 690 W/cm</a:t>
            </a:r>
            <a:r>
              <a:rPr lang="en-US" baseline="30000" dirty="0"/>
              <a:t>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93255-E63A-BF46-93F9-EBE688B2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296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D9A1-D5E9-5E4E-A14D-D34D3485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8E86-9FBC-684D-8801-6C15F8612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1"/>
            <a:ext cx="10972800" cy="3965670"/>
          </a:xfrm>
        </p:spPr>
        <p:txBody>
          <a:bodyPr/>
          <a:lstStyle/>
          <a:p>
            <a:r>
              <a:rPr lang="en-US" dirty="0"/>
              <a:t>Fast neutron cross section ~100x less than thermal neutron cross section</a:t>
            </a:r>
          </a:p>
          <a:p>
            <a:r>
              <a:rPr lang="en-US" dirty="0"/>
              <a:t>Fuels for fast neutron spectrum typically have high enrichments, 19.7% U-235</a:t>
            </a:r>
          </a:p>
          <a:p>
            <a:r>
              <a:rPr lang="en-US" dirty="0"/>
              <a:t>Historical research reactor fuels, such as UMo and </a:t>
            </a:r>
            <a:r>
              <a:rPr lang="en-US" dirty="0" err="1"/>
              <a:t>USi</a:t>
            </a:r>
            <a:r>
              <a:rPr lang="en-US" dirty="0"/>
              <a:t>, have had an enrichment of 90+%</a:t>
            </a:r>
          </a:p>
          <a:p>
            <a:r>
              <a:rPr lang="en-US" dirty="0"/>
              <a:t>Neutron flux will vary depending on the reactor</a:t>
            </a:r>
          </a:p>
          <a:p>
            <a:pPr lvl="1"/>
            <a:r>
              <a:rPr lang="en-US" dirty="0"/>
              <a:t>HFIR has a peak neutron flux of 3E15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PULSTAR has a peak neutron flux of 1E13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Significant variability in heat generation depending on fuel type and reactor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D0874-A1CE-F549-81F0-916775805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07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F107-F849-E04E-AECE-C4D43DEA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AD600-9D7A-FB43-B532-E3BA20390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525300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Primary loop water runs through the core, transporting heat generated by the fuel, to a steam generator in a secondary water loop</a:t>
            </a:r>
          </a:p>
          <a:p>
            <a:r>
              <a:rPr lang="en-US" dirty="0"/>
              <a:t>Steam drives a turbine, generating electricity</a:t>
            </a:r>
          </a:p>
          <a:p>
            <a:r>
              <a:rPr lang="en-US" dirty="0"/>
              <a:t>A tertiary water loop helps to condense residual steam from the secondary loop via cooling towers and a water reservoir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837EC-532F-D74D-806F-E26559CC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0A8C-4853-534D-BA24-F7DDB33FA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598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0397-05BA-E841-8626-7724D539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Water Reactor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5AC51-C1C1-DE48-93F6-33C2ED11C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12659" cy="3965670"/>
          </a:xfrm>
        </p:spPr>
        <p:txBody>
          <a:bodyPr/>
          <a:lstStyle/>
          <a:p>
            <a:r>
              <a:rPr lang="en-US" dirty="0"/>
              <a:t>An LWR core is comprised of fuel assemblies</a:t>
            </a:r>
          </a:p>
          <a:p>
            <a:r>
              <a:rPr lang="en-US" dirty="0"/>
              <a:t>Each assembly contains a grid of fuel pins</a:t>
            </a:r>
          </a:p>
          <a:p>
            <a:pPr lvl="1"/>
            <a:r>
              <a:rPr lang="en-US" dirty="0"/>
              <a:t>In typical commercial LWR fuel designs, a 17x17 grid</a:t>
            </a:r>
          </a:p>
          <a:p>
            <a:pPr lvl="1"/>
            <a:r>
              <a:rPr lang="en-US" dirty="0"/>
              <a:t>Some pins are replaced by control rods</a:t>
            </a:r>
          </a:p>
          <a:p>
            <a:r>
              <a:rPr lang="en-US" dirty="0"/>
              <a:t>Water flows from bottom to top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829173-668F-CF4F-B2BA-053D1D9A88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26361" y="2263397"/>
            <a:ext cx="2955081" cy="3258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DCC078-9346-D64E-A6A8-5563FE4DC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71" y="2442046"/>
            <a:ext cx="3419893" cy="299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D0213-4027-5844-8461-51C3087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025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1AC7E-73B6-244D-9CC3-FBC83B39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LWR Fuel Pins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F076E-22F8-094D-B8F8-6E4A18C5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9544" cy="3965670"/>
          </a:xfrm>
        </p:spPr>
        <p:txBody>
          <a:bodyPr/>
          <a:lstStyle/>
          <a:p>
            <a:r>
              <a:rPr lang="en-US" dirty="0"/>
              <a:t>LWR fuel pins are comprised of a hollow Zircaloy tube </a:t>
            </a:r>
          </a:p>
          <a:p>
            <a:pPr lvl="1"/>
            <a:r>
              <a:rPr lang="en-US" dirty="0"/>
              <a:t>This is the cladding</a:t>
            </a:r>
          </a:p>
          <a:p>
            <a:pPr lvl="1"/>
            <a:r>
              <a:rPr lang="en-US" dirty="0"/>
              <a:t>Zircaloy is a type of </a:t>
            </a:r>
            <a:r>
              <a:rPr lang="en-US" dirty="0" err="1"/>
              <a:t>Zr</a:t>
            </a:r>
            <a:r>
              <a:rPr lang="en-US" dirty="0"/>
              <a:t> alloy</a:t>
            </a:r>
          </a:p>
          <a:p>
            <a:r>
              <a:rPr lang="en-US" dirty="0"/>
              <a:t>Inside the cladding are stacked UO2 pellets</a:t>
            </a:r>
          </a:p>
          <a:p>
            <a:r>
              <a:rPr lang="en-US" dirty="0"/>
              <a:t>Each pellet is a cylinder about 1 cm in diameter and 1 cm in height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56E04-C348-634D-AF9A-A3A9A3A0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876" y="2618380"/>
            <a:ext cx="2736693" cy="4135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A8C6E8-3BDF-C844-8540-9A945F4285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3260" y="598808"/>
            <a:ext cx="3539924" cy="20195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556FF-7330-2543-BFCC-CB1B91BF1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5360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9536-9686-7C4A-B92C-DCE2ADC6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1068387"/>
          </a:xfrm>
        </p:spPr>
        <p:txBody>
          <a:bodyPr/>
          <a:lstStyle/>
          <a:p>
            <a:r>
              <a:rPr lang="en-US" dirty="0"/>
              <a:t>Not only water-cooled reactor designs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49FBA3D-3AD2-DA42-89DB-A628C55B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211" y="1897859"/>
            <a:ext cx="8597578" cy="49601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2BBEA-495A-8C4A-868D-9DFF558A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2215-9AAC-374A-9910-A4040F56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fuel is pellet-based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6CB5-3646-8C47-ACEE-E828FA9E3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51362" cy="3965670"/>
          </a:xfrm>
        </p:spPr>
        <p:txBody>
          <a:bodyPr/>
          <a:lstStyle/>
          <a:p>
            <a:r>
              <a:rPr lang="en-US" dirty="0"/>
              <a:t>Metallic fuel is a solid fuel slug</a:t>
            </a:r>
          </a:p>
          <a:p>
            <a:pPr lvl="1"/>
            <a:r>
              <a:rPr lang="en-US" dirty="0"/>
              <a:t>Utilized an Fe-based cladding, such as HT-9 or SS</a:t>
            </a:r>
          </a:p>
          <a:p>
            <a:r>
              <a:rPr lang="en-US" dirty="0"/>
              <a:t>TRISO particles are formed into spherical compacts, or can be formed into pellet compacts</a:t>
            </a:r>
          </a:p>
          <a:p>
            <a:r>
              <a:rPr lang="en-US" dirty="0"/>
              <a:t>UMo and </a:t>
            </a:r>
            <a:r>
              <a:rPr lang="en-US" dirty="0" err="1"/>
              <a:t>USi</a:t>
            </a:r>
            <a:r>
              <a:rPr lang="en-US" dirty="0"/>
              <a:t> have been used in plate fuels</a:t>
            </a:r>
          </a:p>
          <a:p>
            <a:r>
              <a:rPr lang="en-US" dirty="0"/>
              <a:t>Assemblies are often hex-shaped and can included reflectors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16342-A1FB-6F4C-AE70-4CB6717A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842" y="1748582"/>
            <a:ext cx="3296695" cy="2808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F81277-315A-6948-9BF3-79006E4C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959" y="4691195"/>
            <a:ext cx="4112952" cy="204888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ADE22-6978-274A-9F94-715810617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250765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15668</TotalTime>
  <Words>2398</Words>
  <Application>Microsoft Macintosh PowerPoint</Application>
  <PresentationFormat>Widescreen</PresentationFormat>
  <Paragraphs>279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Cambria Math</vt:lpstr>
      <vt:lpstr>Symbol</vt:lpstr>
      <vt:lpstr>NCStateU-horizontal-left-logo</vt:lpstr>
      <vt:lpstr>Nuclear Fuel Performance</vt:lpstr>
      <vt:lpstr>Last Time</vt:lpstr>
      <vt:lpstr>Reactor systems</vt:lpstr>
      <vt:lpstr>Heat removal systems</vt:lpstr>
      <vt:lpstr>Heat removal systems</vt:lpstr>
      <vt:lpstr>Light Water Reactor Core Design</vt:lpstr>
      <vt:lpstr>LWR Fuel Pins</vt:lpstr>
      <vt:lpstr>Not only water-cooled reactor designs</vt:lpstr>
      <vt:lpstr>Not all fuel is pellet-based</vt:lpstr>
      <vt:lpstr>ATR and HFIR Core design</vt:lpstr>
      <vt:lpstr>Most fuel designs employ some type of cladding</vt:lpstr>
      <vt:lpstr>Fuel/Cladding Gap</vt:lpstr>
      <vt:lpstr>Smear Density</vt:lpstr>
      <vt:lpstr>Cladding material selection</vt:lpstr>
      <vt:lpstr>Molten Salt Reactors w/o cladding</vt:lpstr>
      <vt:lpstr>fuel fabrication</vt:lpstr>
      <vt:lpstr>Fabrication Process</vt:lpstr>
      <vt:lpstr>Uranium deposit types</vt:lpstr>
      <vt:lpstr>Global Uranium Resources</vt:lpstr>
      <vt:lpstr>Uranium mining/processing</vt:lpstr>
      <vt:lpstr>Conversion</vt:lpstr>
      <vt:lpstr>Enrichment</vt:lpstr>
      <vt:lpstr>SWUs</vt:lpstr>
      <vt:lpstr>Enrichment</vt:lpstr>
      <vt:lpstr>Enrichment</vt:lpstr>
      <vt:lpstr>Enrichment</vt:lpstr>
      <vt:lpstr>Fabrication Process</vt:lpstr>
      <vt:lpstr>Powder Processing</vt:lpstr>
      <vt:lpstr>Powder/Pellet Processing</vt:lpstr>
      <vt:lpstr>Sintering Process</vt:lpstr>
      <vt:lpstr>Fuel strictly manufactured to be UO2</vt:lpstr>
      <vt:lpstr>Rods and Assemblies</vt:lpstr>
      <vt:lpstr>Global Fuel Fabrication</vt:lpstr>
      <vt:lpstr>Fuel Fabrication Summary</vt:lpstr>
      <vt:lpstr>Heat Generation</vt:lpstr>
      <vt:lpstr>Fission basics</vt:lpstr>
      <vt:lpstr>Energy release with different nuclei</vt:lpstr>
      <vt:lpstr>Fission product yield</vt:lpstr>
      <vt:lpstr>Fission Product Yields</vt:lpstr>
      <vt:lpstr>Calculating heat generation rate for a given fuel</vt:lpstr>
      <vt:lpstr>Calculating heat generation rate for a given fuel</vt:lpstr>
      <vt:lpstr>Calculating heat generation rate for a given fuel</vt:lpstr>
      <vt:lpstr>Some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Types-2</dc:title>
  <dc:creator>Microsoft Office User</dc:creator>
  <cp:lastModifiedBy>Benjamin Beeler</cp:lastModifiedBy>
  <cp:revision>61</cp:revision>
  <cp:lastPrinted>2021-01-27T15:30:43Z</cp:lastPrinted>
  <dcterms:created xsi:type="dcterms:W3CDTF">2020-01-02T17:34:23Z</dcterms:created>
  <dcterms:modified xsi:type="dcterms:W3CDTF">2023-01-16T21:39:38Z</dcterms:modified>
</cp:coreProperties>
</file>